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59" r:id="rId5"/>
    <p:sldId id="260" r:id="rId6"/>
    <p:sldId id="262" r:id="rId7"/>
    <p:sldId id="264" r:id="rId8"/>
    <p:sldId id="263" r:id="rId9"/>
    <p:sldId id="265" r:id="rId10"/>
    <p:sldId id="266" r:id="rId11"/>
    <p:sldId id="267" r:id="rId12"/>
    <p:sldId id="268" r:id="rId13"/>
    <p:sldId id="269" r:id="rId14"/>
    <p:sldId id="270" r:id="rId15"/>
    <p:sldId id="274" r:id="rId16"/>
    <p:sldId id="271" r:id="rId17"/>
    <p:sldId id="272" r:id="rId18"/>
    <p:sldId id="273"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6" d="100"/>
          <a:sy n="76"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23E4-24DF-4679-9402-34828CE63235}"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14794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23E4-24DF-4679-9402-34828CE63235}"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123156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23E4-24DF-4679-9402-34828CE63235}"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207831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23E4-24DF-4679-9402-34828CE63235}"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192655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23E4-24DF-4679-9402-34828CE63235}"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18787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23E4-24DF-4679-9402-34828CE63235}"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409323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23E4-24DF-4679-9402-34828CE63235}"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14111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23E4-24DF-4679-9402-34828CE63235}"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126197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23E4-24DF-4679-9402-34828CE63235}" type="datetimeFigureOut">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287070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23E4-24DF-4679-9402-34828CE63235}"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320112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23E4-24DF-4679-9402-34828CE63235}"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A4834-8106-4317-9845-E91116EF9767}" type="slidenum">
              <a:rPr lang="en-US" smtClean="0"/>
              <a:t>‹#›</a:t>
            </a:fld>
            <a:endParaRPr lang="en-US"/>
          </a:p>
        </p:txBody>
      </p:sp>
    </p:spTree>
    <p:extLst>
      <p:ext uri="{BB962C8B-B14F-4D97-AF65-F5344CB8AC3E}">
        <p14:creationId xmlns:p14="http://schemas.microsoft.com/office/powerpoint/2010/main" val="246431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23E4-24DF-4679-9402-34828CE63235}" type="datetimeFigureOut">
              <a:rPr lang="en-US" smtClean="0"/>
              <a:t>12/15/2016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A4834-8106-4317-9845-E91116EF9767}" type="slidenum">
              <a:rPr lang="en-US" smtClean="0"/>
              <a:t>‹#›</a:t>
            </a:fld>
            <a:endParaRPr lang="en-US"/>
          </a:p>
        </p:txBody>
      </p:sp>
    </p:spTree>
    <p:extLst>
      <p:ext uri="{BB962C8B-B14F-4D97-AF65-F5344CB8AC3E}">
        <p14:creationId xmlns:p14="http://schemas.microsoft.com/office/powerpoint/2010/main" val="383881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1577676" cy="1015663"/>
          </a:xfrm>
          <a:prstGeom prst="rect">
            <a:avLst/>
          </a:prstGeom>
          <a:noFill/>
        </p:spPr>
        <p:txBody>
          <a:bodyPr wrap="none" rtlCol="0">
            <a:spAutoFit/>
          </a:bodyPr>
          <a:lstStyle/>
          <a:p>
            <a:r>
              <a:rPr lang="en-US" sz="6000" dirty="0" smtClean="0">
                <a:latin typeface="Impact" panose="020B0806030902050204" pitchFamily="34" charset="0"/>
              </a:rPr>
              <a:t>CRM</a:t>
            </a:r>
            <a:endParaRPr lang="en-US" sz="6000" dirty="0">
              <a:latin typeface="Impact" panose="020B0806030902050204" pitchFamily="34" charset="0"/>
            </a:endParaRPr>
          </a:p>
        </p:txBody>
      </p:sp>
      <p:sp>
        <p:nvSpPr>
          <p:cNvPr id="5" name="TextBox 4"/>
          <p:cNvSpPr txBox="1"/>
          <p:nvPr/>
        </p:nvSpPr>
        <p:spPr>
          <a:xfrm>
            <a:off x="571500" y="1010504"/>
            <a:ext cx="9400330" cy="830997"/>
          </a:xfrm>
          <a:prstGeom prst="rect">
            <a:avLst/>
          </a:prstGeom>
          <a:noFill/>
        </p:spPr>
        <p:txBody>
          <a:bodyPr wrap="none" rtlCol="0">
            <a:spAutoFit/>
          </a:bodyPr>
          <a:lstStyle/>
          <a:p>
            <a:r>
              <a:rPr lang="en-US" sz="4800" dirty="0" smtClean="0">
                <a:latin typeface="Impact" panose="020B0806030902050204" pitchFamily="34" charset="0"/>
              </a:rPr>
              <a:t>Customer Relationship Management</a:t>
            </a:r>
            <a:endParaRPr lang="en-US" sz="48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0494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34511"/>
            <a:ext cx="2806700" cy="3477875"/>
          </a:xfrm>
          <a:prstGeom prst="rect">
            <a:avLst/>
          </a:prstGeom>
          <a:noFill/>
          <a:ln>
            <a:noFill/>
          </a:ln>
        </p:spPr>
        <p:txBody>
          <a:bodyPr wrap="square" rtlCol="0">
            <a:spAutoFit/>
          </a:bodyPr>
          <a:lstStyle/>
          <a:p>
            <a:r>
              <a:rPr lang="en-US" sz="2000" b="1" dirty="0" smtClean="0">
                <a:latin typeface="+mj-lt"/>
              </a:rPr>
              <a:t>New Call Tab</a:t>
            </a:r>
          </a:p>
          <a:p>
            <a:r>
              <a:rPr lang="en-US" sz="2000" dirty="0" smtClean="0">
                <a:latin typeface="+mj-lt"/>
              </a:rPr>
              <a:t>After clicking Select User/Proceed. This is the next web screen to be shown. There are 3 part. 1. caller’s name</a:t>
            </a:r>
          </a:p>
          <a:p>
            <a:r>
              <a:rPr lang="en-US" sz="2000" dirty="0" smtClean="0">
                <a:latin typeface="+mj-lt"/>
              </a:rPr>
              <a:t>2. passenger one</a:t>
            </a:r>
            <a:endParaRPr lang="en-US" sz="2000" dirty="0">
              <a:latin typeface="+mj-lt"/>
            </a:endParaRPr>
          </a:p>
          <a:p>
            <a:r>
              <a:rPr lang="en-US" sz="2000" dirty="0" smtClean="0">
                <a:latin typeface="+mj-lt"/>
              </a:rPr>
              <a:t>    (which is the main passenger booked in our site.)</a:t>
            </a:r>
          </a:p>
          <a:p>
            <a:r>
              <a:rPr lang="en-US" sz="2000" dirty="0" smtClean="0">
                <a:latin typeface="+mj-lt"/>
              </a:rPr>
              <a:t>3. Call Details</a:t>
            </a:r>
          </a:p>
        </p:txBody>
      </p:sp>
      <p:pic>
        <p:nvPicPr>
          <p:cNvPr id="11" name="Picture 10"/>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1799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29963"/>
            <a:ext cx="2806700" cy="2862322"/>
          </a:xfrm>
          <a:prstGeom prst="rect">
            <a:avLst/>
          </a:prstGeom>
          <a:noFill/>
          <a:ln>
            <a:noFill/>
          </a:ln>
        </p:spPr>
        <p:txBody>
          <a:bodyPr wrap="square" rtlCol="0">
            <a:spAutoFit/>
          </a:bodyPr>
          <a:lstStyle/>
          <a:p>
            <a:r>
              <a:rPr lang="en-US" sz="2000" b="1" dirty="0" smtClean="0">
                <a:latin typeface="+mj-lt"/>
              </a:rPr>
              <a:t>1. Caller’s </a:t>
            </a:r>
            <a:r>
              <a:rPr lang="en-US" sz="2000" b="1" dirty="0" smtClean="0">
                <a:latin typeface="+mj-lt"/>
              </a:rPr>
              <a:t>Name</a:t>
            </a:r>
          </a:p>
          <a:p>
            <a:r>
              <a:rPr lang="en-US" sz="2000" dirty="0" smtClean="0">
                <a:latin typeface="+mj-lt"/>
              </a:rPr>
              <a:t>This is autofill through the selected name in the call table. </a:t>
            </a:r>
          </a:p>
          <a:p>
            <a:endParaRPr lang="en-US" sz="2000" dirty="0">
              <a:latin typeface="+mj-lt"/>
            </a:endParaRPr>
          </a:p>
          <a:p>
            <a:r>
              <a:rPr lang="en-US" sz="2000" b="1" dirty="0" smtClean="0">
                <a:latin typeface="+mj-lt"/>
              </a:rPr>
              <a:t>Note:</a:t>
            </a:r>
          </a:p>
          <a:p>
            <a:r>
              <a:rPr lang="en-US" sz="2000" dirty="0" smtClean="0">
                <a:latin typeface="+mj-lt"/>
              </a:rPr>
              <a:t>If the caller is not in the call table you could also retype the callers name.</a:t>
            </a: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1347916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34511"/>
            <a:ext cx="2806700" cy="5632311"/>
          </a:xfrm>
          <a:prstGeom prst="rect">
            <a:avLst/>
          </a:prstGeom>
          <a:noFill/>
          <a:ln>
            <a:noFill/>
          </a:ln>
        </p:spPr>
        <p:txBody>
          <a:bodyPr wrap="square" rtlCol="0">
            <a:spAutoFit/>
          </a:bodyPr>
          <a:lstStyle/>
          <a:p>
            <a:r>
              <a:rPr lang="en-US" sz="2000" b="1" dirty="0" smtClean="0">
                <a:latin typeface="+mj-lt"/>
              </a:rPr>
              <a:t>2. Passenger </a:t>
            </a:r>
            <a:r>
              <a:rPr lang="en-US" sz="2000" b="1" dirty="0" smtClean="0">
                <a:latin typeface="+mj-lt"/>
              </a:rPr>
              <a:t>One’s Name</a:t>
            </a:r>
          </a:p>
          <a:p>
            <a:r>
              <a:rPr lang="en-US" sz="2000" dirty="0" smtClean="0">
                <a:latin typeface="+mj-lt"/>
              </a:rPr>
              <a:t>This is also autofill through the selected name in the call table. This Name is the main passenger on the transaction selected on the user table. </a:t>
            </a:r>
          </a:p>
          <a:p>
            <a:endParaRPr lang="en-US" sz="2000" dirty="0">
              <a:latin typeface="+mj-lt"/>
            </a:endParaRPr>
          </a:p>
          <a:p>
            <a:r>
              <a:rPr lang="en-US" sz="2000" b="1" dirty="0" smtClean="0">
                <a:solidFill>
                  <a:srgbClr val="FF0000"/>
                </a:solidFill>
                <a:latin typeface="+mj-lt"/>
              </a:rPr>
              <a:t>Note:</a:t>
            </a:r>
          </a:p>
          <a:p>
            <a:r>
              <a:rPr lang="en-US" sz="2000" dirty="0" smtClean="0">
                <a:solidFill>
                  <a:srgbClr val="FF0000"/>
                </a:solidFill>
                <a:latin typeface="+mj-lt"/>
              </a:rPr>
              <a:t>If the selected user has the same name on the main passenger, passenger name will be the caller’s name. This may also happen if the user is register/ pre-register to our site.</a:t>
            </a: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1170685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29963"/>
            <a:ext cx="2806700" cy="5663089"/>
          </a:xfrm>
          <a:prstGeom prst="rect">
            <a:avLst/>
          </a:prstGeom>
          <a:noFill/>
          <a:ln>
            <a:noFill/>
          </a:ln>
        </p:spPr>
        <p:txBody>
          <a:bodyPr wrap="square" rtlCol="0">
            <a:spAutoFit/>
          </a:bodyPr>
          <a:lstStyle/>
          <a:p>
            <a:r>
              <a:rPr lang="en-US" sz="2000" b="1" dirty="0" smtClean="0">
                <a:latin typeface="+mj-lt"/>
              </a:rPr>
              <a:t>3. Caller’s </a:t>
            </a:r>
            <a:r>
              <a:rPr lang="en-US" sz="2000" b="1" dirty="0" smtClean="0">
                <a:latin typeface="+mj-lt"/>
              </a:rPr>
              <a:t>details</a:t>
            </a:r>
            <a:endParaRPr lang="en-US" sz="2000" dirty="0">
              <a:latin typeface="+mj-lt"/>
            </a:endParaRPr>
          </a:p>
          <a:p>
            <a:r>
              <a:rPr lang="en-US" dirty="0" smtClean="0">
                <a:latin typeface="+mj-lt"/>
              </a:rPr>
              <a:t>Concern – This is a drop down box that allow CES to choose what are the main concern of the caller.(</a:t>
            </a:r>
            <a:r>
              <a:rPr lang="en-US" dirty="0" err="1" smtClean="0">
                <a:latin typeface="+mj-lt"/>
              </a:rPr>
              <a:t>eg</a:t>
            </a:r>
            <a:r>
              <a:rPr lang="en-US" dirty="0" smtClean="0">
                <a:latin typeface="+mj-lt"/>
              </a:rPr>
              <a:t>. Flights, Hotels, Experience Packages, Guides, and Others)</a:t>
            </a:r>
          </a:p>
          <a:p>
            <a:endParaRPr lang="en-US" dirty="0">
              <a:latin typeface="+mj-lt"/>
            </a:endParaRPr>
          </a:p>
          <a:p>
            <a:r>
              <a:rPr lang="en-US" dirty="0" smtClean="0">
                <a:latin typeface="+mj-lt"/>
              </a:rPr>
              <a:t>Beside the Concern drop down box is Transaction Id, It is automatically filled out if the CES search on the Call table is Transaction Id or Code Locator. If not, They can search on the Search transaction located at the right part of the Call Form and click the link set as concern.  </a:t>
            </a: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346961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29963"/>
            <a:ext cx="2806700" cy="3877985"/>
          </a:xfrm>
          <a:prstGeom prst="rect">
            <a:avLst/>
          </a:prstGeom>
          <a:noFill/>
          <a:ln>
            <a:noFill/>
          </a:ln>
        </p:spPr>
        <p:txBody>
          <a:bodyPr wrap="square" rtlCol="0">
            <a:spAutoFit/>
          </a:bodyPr>
          <a:lstStyle/>
          <a:p>
            <a:endParaRPr lang="en-US" sz="2000" b="1" dirty="0" smtClean="0">
              <a:latin typeface="+mj-lt"/>
            </a:endParaRPr>
          </a:p>
          <a:p>
            <a:r>
              <a:rPr lang="en-US" sz="1600" dirty="0" smtClean="0">
                <a:latin typeface="+mj-lt"/>
              </a:rPr>
              <a:t>Note</a:t>
            </a:r>
            <a:r>
              <a:rPr lang="en-US" dirty="0" smtClean="0">
                <a:latin typeface="+mj-lt"/>
              </a:rPr>
              <a:t>:</a:t>
            </a:r>
          </a:p>
          <a:p>
            <a:r>
              <a:rPr lang="en-US" sz="1600" dirty="0" smtClean="0">
                <a:latin typeface="+mj-lt"/>
              </a:rPr>
              <a:t>The transaction Id on the search transaction is clickable, when it is click, there will be a pop up to show the details of the selected transaction.</a:t>
            </a:r>
            <a:br>
              <a:rPr lang="en-US" sz="1600" dirty="0" smtClean="0">
                <a:latin typeface="+mj-lt"/>
              </a:rPr>
            </a:br>
            <a:r>
              <a:rPr lang="en-US" sz="1600" dirty="0" smtClean="0">
                <a:latin typeface="+mj-lt"/>
              </a:rPr>
              <a:t/>
            </a:r>
            <a:br>
              <a:rPr lang="en-US" sz="1600" dirty="0" smtClean="0">
                <a:latin typeface="+mj-lt"/>
              </a:rPr>
            </a:br>
            <a:r>
              <a:rPr lang="en-US" sz="1600" dirty="0" smtClean="0">
                <a:latin typeface="+mj-lt"/>
              </a:rPr>
              <a:t>Also the Blue background indicate that the transaction id is the selected transaction.</a:t>
            </a:r>
          </a:p>
          <a:p>
            <a:endParaRPr lang="en-US" sz="1600" dirty="0">
              <a:latin typeface="+mj-lt"/>
            </a:endParaRPr>
          </a:p>
          <a:p>
            <a:r>
              <a:rPr lang="en-US" sz="1600" dirty="0" smtClean="0">
                <a:latin typeface="+mj-lt"/>
              </a:rPr>
              <a:t>Also, this Search transaction will appear if there is a Concern selected on the form</a:t>
            </a: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2948110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29963"/>
            <a:ext cx="2806700" cy="2862322"/>
          </a:xfrm>
          <a:prstGeom prst="rect">
            <a:avLst/>
          </a:prstGeom>
          <a:noFill/>
          <a:ln>
            <a:noFill/>
          </a:ln>
        </p:spPr>
        <p:txBody>
          <a:bodyPr wrap="square" rtlCol="0">
            <a:spAutoFit/>
          </a:bodyPr>
          <a:lstStyle/>
          <a:p>
            <a:r>
              <a:rPr lang="en-US" sz="2000" b="1" dirty="0" smtClean="0">
                <a:latin typeface="+mj-lt"/>
              </a:rPr>
              <a:t>Call </a:t>
            </a:r>
            <a:r>
              <a:rPr lang="en-US" sz="2000" b="1" dirty="0" smtClean="0">
                <a:latin typeface="+mj-lt"/>
              </a:rPr>
              <a:t>Type</a:t>
            </a:r>
            <a:endParaRPr lang="en-US" sz="2000" b="1" dirty="0" smtClean="0">
              <a:latin typeface="+mj-lt"/>
            </a:endParaRPr>
          </a:p>
          <a:p>
            <a:r>
              <a:rPr lang="en-US" sz="1600" dirty="0" smtClean="0">
                <a:latin typeface="+mj-lt"/>
              </a:rPr>
              <a:t>This is a drop down box that allow CES to choose </a:t>
            </a:r>
            <a:r>
              <a:rPr lang="en-US" sz="1600" dirty="0" smtClean="0">
                <a:latin typeface="+mj-lt"/>
              </a:rPr>
              <a:t>on what the caller want to know on their booking or what they want from their booking. These are </a:t>
            </a:r>
            <a:r>
              <a:rPr lang="en-US" sz="1600" dirty="0" smtClean="0">
                <a:latin typeface="+mj-lt"/>
              </a:rPr>
              <a:t>categorized in </a:t>
            </a:r>
            <a:r>
              <a:rPr lang="en-US" sz="1600" dirty="0" smtClean="0">
                <a:latin typeface="+mj-lt"/>
              </a:rPr>
              <a:t>General Inquiry, Booking\Changes, Confirmation refunds, Website\Technical Problem, Payment concerns, and others.</a:t>
            </a:r>
            <a:endParaRPr lang="en-US" sz="1600" dirty="0" smtClean="0">
              <a:latin typeface="+mj-lt"/>
            </a:endParaRP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417247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29963"/>
            <a:ext cx="2806700" cy="1631216"/>
          </a:xfrm>
          <a:prstGeom prst="rect">
            <a:avLst/>
          </a:prstGeom>
          <a:noFill/>
          <a:ln>
            <a:noFill/>
          </a:ln>
        </p:spPr>
        <p:txBody>
          <a:bodyPr wrap="square" rtlCol="0">
            <a:spAutoFit/>
          </a:bodyPr>
          <a:lstStyle/>
          <a:p>
            <a:r>
              <a:rPr lang="en-US" sz="2000" b="1" dirty="0" smtClean="0">
                <a:latin typeface="+mj-lt"/>
              </a:rPr>
              <a:t>Call Remarks</a:t>
            </a:r>
          </a:p>
          <a:p>
            <a:r>
              <a:rPr lang="en-US" sz="1600" dirty="0" smtClean="0">
                <a:latin typeface="+mj-lt"/>
              </a:rPr>
              <a:t>This is a free text field in order for the CES to state the important information during the call session with the customer </a:t>
            </a: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1471635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29963"/>
            <a:ext cx="2806700" cy="2123658"/>
          </a:xfrm>
          <a:prstGeom prst="rect">
            <a:avLst/>
          </a:prstGeom>
          <a:noFill/>
          <a:ln>
            <a:noFill/>
          </a:ln>
        </p:spPr>
        <p:txBody>
          <a:bodyPr wrap="square" rtlCol="0">
            <a:spAutoFit/>
          </a:bodyPr>
          <a:lstStyle/>
          <a:p>
            <a:r>
              <a:rPr lang="en-US" sz="2000" b="1" dirty="0" smtClean="0">
                <a:latin typeface="+mj-lt"/>
              </a:rPr>
              <a:t>Call Wrap</a:t>
            </a:r>
          </a:p>
          <a:p>
            <a:r>
              <a:rPr lang="en-US" sz="1600" dirty="0" smtClean="0">
                <a:latin typeface="+mj-lt"/>
              </a:rPr>
              <a:t>This is a drop down box that allow CES to choose on how the call is being ended such as resolved, Changes made, Line cut – hung up – </a:t>
            </a:r>
            <a:r>
              <a:rPr lang="en-US" sz="1600" dirty="0" err="1" smtClean="0">
                <a:latin typeface="+mj-lt"/>
              </a:rPr>
              <a:t>wcb</a:t>
            </a:r>
            <a:r>
              <a:rPr lang="en-US" sz="1600" dirty="0" smtClean="0">
                <a:latin typeface="+mj-lt"/>
              </a:rPr>
              <a:t>, for agent follow up call, ghost call, others, and pending.</a:t>
            </a:r>
          </a:p>
        </p:txBody>
      </p:sp>
      <p:pic>
        <p:nvPicPr>
          <p:cNvPr id="6" name="Picture 5"/>
          <p:cNvPicPr>
            <a:picLocks noChangeAspect="1"/>
          </p:cNvPicPr>
          <p:nvPr/>
        </p:nvPicPr>
        <p:blipFill rotWithShape="1">
          <a:blip r:embed="rId2"/>
          <a:srcRect t="8893" b="6298"/>
          <a:stretch/>
        </p:blipFill>
        <p:spPr>
          <a:xfrm>
            <a:off x="571500" y="1129963"/>
            <a:ext cx="8222007" cy="3920339"/>
          </a:xfrm>
          <a:prstGeom prst="rect">
            <a:avLst/>
          </a:prstGeom>
        </p:spPr>
      </p:pic>
    </p:spTree>
    <p:extLst>
      <p:ext uri="{BB962C8B-B14F-4D97-AF65-F5344CB8AC3E}">
        <p14:creationId xmlns:p14="http://schemas.microsoft.com/office/powerpoint/2010/main" val="173130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104142" y="1106375"/>
            <a:ext cx="2806700" cy="2800767"/>
          </a:xfrm>
          <a:prstGeom prst="rect">
            <a:avLst/>
          </a:prstGeom>
          <a:noFill/>
          <a:ln>
            <a:noFill/>
          </a:ln>
        </p:spPr>
        <p:txBody>
          <a:bodyPr wrap="square" rtlCol="0">
            <a:spAutoFit/>
          </a:bodyPr>
          <a:lstStyle/>
          <a:p>
            <a:r>
              <a:rPr lang="en-US" sz="2000" b="1" dirty="0" smtClean="0">
                <a:latin typeface="+mj-lt"/>
              </a:rPr>
              <a:t>Call History tab</a:t>
            </a:r>
          </a:p>
          <a:p>
            <a:r>
              <a:rPr lang="en-US" sz="1600" dirty="0" smtClean="0">
                <a:latin typeface="+mj-lt"/>
              </a:rPr>
              <a:t>This tab allows the CES to view the call log under the current email. </a:t>
            </a:r>
          </a:p>
          <a:p>
            <a:endParaRPr lang="en-US" sz="1600" dirty="0">
              <a:latin typeface="+mj-lt"/>
            </a:endParaRPr>
          </a:p>
          <a:p>
            <a:r>
              <a:rPr lang="en-US" sz="2000" b="1" dirty="0" err="1" smtClean="0">
                <a:latin typeface="+mj-lt"/>
              </a:rPr>
              <a:t>ReOpen</a:t>
            </a:r>
            <a:endParaRPr lang="en-US" sz="2000" b="1" dirty="0" smtClean="0">
              <a:latin typeface="+mj-lt"/>
            </a:endParaRPr>
          </a:p>
          <a:p>
            <a:r>
              <a:rPr lang="en-US" dirty="0" smtClean="0">
                <a:latin typeface="+mj-lt"/>
              </a:rPr>
              <a:t>This button allow CES to easily re open the call and create a new call log with the same transaction.</a:t>
            </a:r>
          </a:p>
        </p:txBody>
      </p:sp>
      <p:pic>
        <p:nvPicPr>
          <p:cNvPr id="2" name="Picture 1"/>
          <p:cNvPicPr>
            <a:picLocks noChangeAspect="1"/>
          </p:cNvPicPr>
          <p:nvPr/>
        </p:nvPicPr>
        <p:blipFill rotWithShape="1">
          <a:blip r:embed="rId2"/>
          <a:srcRect t="8511" b="8605"/>
          <a:stretch/>
        </p:blipFill>
        <p:spPr>
          <a:xfrm>
            <a:off x="126608" y="1129963"/>
            <a:ext cx="8835406" cy="4117286"/>
          </a:xfrm>
          <a:prstGeom prst="rect">
            <a:avLst/>
          </a:prstGeom>
        </p:spPr>
      </p:pic>
    </p:spTree>
    <p:extLst>
      <p:ext uri="{BB962C8B-B14F-4D97-AF65-F5344CB8AC3E}">
        <p14:creationId xmlns:p14="http://schemas.microsoft.com/office/powerpoint/2010/main" val="250616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122971" cy="1015663"/>
          </a:xfrm>
          <a:prstGeom prst="rect">
            <a:avLst/>
          </a:prstGeom>
          <a:noFill/>
        </p:spPr>
        <p:txBody>
          <a:bodyPr wrap="none" rtlCol="0">
            <a:spAutoFit/>
          </a:bodyPr>
          <a:lstStyle/>
          <a:p>
            <a:r>
              <a:rPr lang="en-US" sz="6000" dirty="0" smtClean="0">
                <a:latin typeface="Impact" panose="020B0806030902050204" pitchFamily="34" charset="0"/>
              </a:rPr>
              <a:t>Call Form</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104142" y="1106375"/>
            <a:ext cx="2806700" cy="2800767"/>
          </a:xfrm>
          <a:prstGeom prst="rect">
            <a:avLst/>
          </a:prstGeom>
          <a:noFill/>
          <a:ln>
            <a:noFill/>
          </a:ln>
        </p:spPr>
        <p:txBody>
          <a:bodyPr wrap="square" rtlCol="0">
            <a:spAutoFit/>
          </a:bodyPr>
          <a:lstStyle/>
          <a:p>
            <a:r>
              <a:rPr lang="en-US" sz="2000" b="1" dirty="0" smtClean="0">
                <a:latin typeface="+mj-lt"/>
              </a:rPr>
              <a:t>Call History tab</a:t>
            </a:r>
          </a:p>
          <a:p>
            <a:r>
              <a:rPr lang="en-US" sz="1600" dirty="0" smtClean="0">
                <a:latin typeface="+mj-lt"/>
              </a:rPr>
              <a:t>This tab allows the CES to view the call log under the current email. </a:t>
            </a:r>
          </a:p>
          <a:p>
            <a:endParaRPr lang="en-US" sz="1600" dirty="0">
              <a:latin typeface="+mj-lt"/>
            </a:endParaRPr>
          </a:p>
          <a:p>
            <a:r>
              <a:rPr lang="en-US" sz="2000" b="1" dirty="0" err="1" smtClean="0">
                <a:latin typeface="+mj-lt"/>
              </a:rPr>
              <a:t>ReOpen</a:t>
            </a:r>
            <a:endParaRPr lang="en-US" sz="2000" b="1" dirty="0" smtClean="0">
              <a:latin typeface="+mj-lt"/>
            </a:endParaRPr>
          </a:p>
          <a:p>
            <a:r>
              <a:rPr lang="en-US" dirty="0" smtClean="0">
                <a:latin typeface="+mj-lt"/>
              </a:rPr>
              <a:t>This button allow CES to easily re open the call and create a new call log with the same transaction.</a:t>
            </a:r>
          </a:p>
        </p:txBody>
      </p:sp>
      <p:pic>
        <p:nvPicPr>
          <p:cNvPr id="2" name="Picture 1"/>
          <p:cNvPicPr>
            <a:picLocks noChangeAspect="1"/>
          </p:cNvPicPr>
          <p:nvPr/>
        </p:nvPicPr>
        <p:blipFill rotWithShape="1">
          <a:blip r:embed="rId2"/>
          <a:srcRect t="8511" b="8605"/>
          <a:stretch/>
        </p:blipFill>
        <p:spPr>
          <a:xfrm>
            <a:off x="126608" y="1129963"/>
            <a:ext cx="8835406" cy="4117286"/>
          </a:xfrm>
          <a:prstGeom prst="rect">
            <a:avLst/>
          </a:prstGeom>
        </p:spPr>
      </p:pic>
    </p:spTree>
    <p:extLst>
      <p:ext uri="{BB962C8B-B14F-4D97-AF65-F5344CB8AC3E}">
        <p14:creationId xmlns:p14="http://schemas.microsoft.com/office/powerpoint/2010/main" val="1160022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6032421" cy="1015663"/>
          </a:xfrm>
          <a:prstGeom prst="rect">
            <a:avLst/>
          </a:prstGeom>
          <a:noFill/>
        </p:spPr>
        <p:txBody>
          <a:bodyPr wrap="none" rtlCol="0">
            <a:spAutoFit/>
          </a:bodyPr>
          <a:lstStyle/>
          <a:p>
            <a:r>
              <a:rPr lang="en-US" sz="6000" dirty="0" smtClean="0">
                <a:latin typeface="Impact" panose="020B0806030902050204" pitchFamily="34" charset="0"/>
              </a:rPr>
              <a:t>Definition of terms</a:t>
            </a:r>
            <a:endParaRPr lang="en-US" sz="6000" dirty="0">
              <a:latin typeface="Impact" panose="020B0806030902050204" pitchFamily="34" charset="0"/>
            </a:endParaRPr>
          </a:p>
        </p:txBody>
      </p:sp>
      <p:sp>
        <p:nvSpPr>
          <p:cNvPr id="5" name="TextBox 4"/>
          <p:cNvSpPr txBox="1"/>
          <p:nvPr/>
        </p:nvSpPr>
        <p:spPr>
          <a:xfrm>
            <a:off x="571500" y="1010504"/>
            <a:ext cx="2888932" cy="584775"/>
          </a:xfrm>
          <a:prstGeom prst="rect">
            <a:avLst/>
          </a:prstGeom>
          <a:noFill/>
        </p:spPr>
        <p:txBody>
          <a:bodyPr wrap="none" rtlCol="0">
            <a:spAutoFit/>
          </a:bodyPr>
          <a:lstStyle/>
          <a:p>
            <a:r>
              <a:rPr lang="en-US" sz="3200" dirty="0" smtClean="0">
                <a:latin typeface="Impact" panose="020B0806030902050204" pitchFamily="34" charset="0"/>
              </a:rPr>
              <a:t>Registered User</a:t>
            </a:r>
            <a:endParaRPr lang="en-US" sz="32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71499" y="1492192"/>
            <a:ext cx="9066906" cy="461665"/>
          </a:xfrm>
          <a:prstGeom prst="rect">
            <a:avLst/>
          </a:prstGeom>
          <a:noFill/>
        </p:spPr>
        <p:txBody>
          <a:bodyPr wrap="none" rtlCol="0">
            <a:spAutoFit/>
          </a:bodyPr>
          <a:lstStyle/>
          <a:p>
            <a:r>
              <a:rPr lang="en-US" sz="2400" dirty="0" smtClean="0">
                <a:latin typeface="Impact" panose="020B0806030902050204" pitchFamily="34" charset="0"/>
              </a:rPr>
              <a:t>-These are registered user who sign up in ou</a:t>
            </a:r>
            <a:r>
              <a:rPr lang="en-US" sz="2400" dirty="0" smtClean="0">
                <a:latin typeface="Impact" panose="020B0806030902050204" pitchFamily="34" charset="0"/>
              </a:rPr>
              <a:t>r website with themselves.</a:t>
            </a:r>
          </a:p>
        </p:txBody>
      </p:sp>
      <p:sp>
        <p:nvSpPr>
          <p:cNvPr id="8" name="TextBox 7"/>
          <p:cNvSpPr txBox="1"/>
          <p:nvPr/>
        </p:nvSpPr>
        <p:spPr>
          <a:xfrm>
            <a:off x="647701" y="1967826"/>
            <a:ext cx="3499676" cy="584775"/>
          </a:xfrm>
          <a:prstGeom prst="rect">
            <a:avLst/>
          </a:prstGeom>
          <a:noFill/>
        </p:spPr>
        <p:txBody>
          <a:bodyPr wrap="none" rtlCol="0">
            <a:spAutoFit/>
          </a:bodyPr>
          <a:lstStyle/>
          <a:p>
            <a:r>
              <a:rPr lang="en-US" sz="3200" dirty="0" smtClean="0">
                <a:latin typeface="Impact" panose="020B0806030902050204" pitchFamily="34" charset="0"/>
              </a:rPr>
              <a:t>Pre-r</a:t>
            </a:r>
            <a:r>
              <a:rPr lang="en-US" sz="3200" dirty="0" smtClean="0">
                <a:latin typeface="Impact" panose="020B0806030902050204" pitchFamily="34" charset="0"/>
              </a:rPr>
              <a:t>egistered User</a:t>
            </a:r>
            <a:endParaRPr lang="en-US" sz="3200" dirty="0">
              <a:latin typeface="Impact" panose="020B0806030902050204" pitchFamily="34" charset="0"/>
            </a:endParaRPr>
          </a:p>
        </p:txBody>
      </p:sp>
      <p:sp>
        <p:nvSpPr>
          <p:cNvPr id="9" name="TextBox 8"/>
          <p:cNvSpPr txBox="1"/>
          <p:nvPr/>
        </p:nvSpPr>
        <p:spPr>
          <a:xfrm>
            <a:off x="647700" y="2449514"/>
            <a:ext cx="10524035" cy="461665"/>
          </a:xfrm>
          <a:prstGeom prst="rect">
            <a:avLst/>
          </a:prstGeom>
          <a:noFill/>
        </p:spPr>
        <p:txBody>
          <a:bodyPr wrap="none" rtlCol="0">
            <a:spAutoFit/>
          </a:bodyPr>
          <a:lstStyle/>
          <a:p>
            <a:r>
              <a:rPr lang="en-US" sz="2400" dirty="0" smtClean="0">
                <a:latin typeface="Impact" panose="020B0806030902050204" pitchFamily="34" charset="0"/>
              </a:rPr>
              <a:t>-These are registered user who are registered by the CES for information purposes.</a:t>
            </a:r>
            <a:endParaRPr lang="en-US" sz="2400" dirty="0" smtClean="0">
              <a:latin typeface="Impact" panose="020B0806030902050204" pitchFamily="34" charset="0"/>
            </a:endParaRPr>
          </a:p>
        </p:txBody>
      </p:sp>
    </p:spTree>
    <p:extLst>
      <p:ext uri="{BB962C8B-B14F-4D97-AF65-F5344CB8AC3E}">
        <p14:creationId xmlns:p14="http://schemas.microsoft.com/office/powerpoint/2010/main" val="205369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616696" cy="1015663"/>
          </a:xfrm>
          <a:prstGeom prst="rect">
            <a:avLst/>
          </a:prstGeom>
          <a:noFill/>
        </p:spPr>
        <p:txBody>
          <a:bodyPr wrap="none" rtlCol="0">
            <a:spAutoFit/>
          </a:bodyPr>
          <a:lstStyle/>
          <a:p>
            <a:r>
              <a:rPr lang="en-US" sz="6000" dirty="0" smtClean="0">
                <a:latin typeface="Impact" panose="020B0806030902050204" pitchFamily="34" charset="0"/>
              </a:rPr>
              <a:t>Dashboard</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788400" y="1168400"/>
            <a:ext cx="2806700" cy="2554545"/>
          </a:xfrm>
          <a:prstGeom prst="rect">
            <a:avLst/>
          </a:prstGeom>
          <a:noFill/>
        </p:spPr>
        <p:txBody>
          <a:bodyPr wrap="square" rtlCol="0">
            <a:spAutoFit/>
          </a:bodyPr>
          <a:lstStyle/>
          <a:p>
            <a:r>
              <a:rPr lang="en-US" sz="2000" b="1" dirty="0" smtClean="0">
                <a:latin typeface="+mj-lt"/>
              </a:rPr>
              <a:t>Call stats tab</a:t>
            </a:r>
          </a:p>
          <a:p>
            <a:r>
              <a:rPr lang="en-US" sz="2000" dirty="0" smtClean="0">
                <a:latin typeface="+mj-lt"/>
              </a:rPr>
              <a:t>shows 3 graphs that are classified into </a:t>
            </a:r>
            <a:r>
              <a:rPr lang="en-US" sz="2000" b="1" dirty="0" smtClean="0">
                <a:latin typeface="+mj-lt"/>
              </a:rPr>
              <a:t>concern of the caller</a:t>
            </a:r>
            <a:r>
              <a:rPr lang="en-US" sz="2000" dirty="0" smtClean="0">
                <a:latin typeface="+mj-lt"/>
              </a:rPr>
              <a:t>, </a:t>
            </a:r>
            <a:r>
              <a:rPr lang="en-US" sz="2000" b="1" dirty="0" smtClean="0">
                <a:latin typeface="+mj-lt"/>
              </a:rPr>
              <a:t>call type  </a:t>
            </a:r>
            <a:r>
              <a:rPr lang="en-US" sz="2000" dirty="0" smtClean="0">
                <a:latin typeface="+mj-lt"/>
              </a:rPr>
              <a:t>and </a:t>
            </a:r>
            <a:r>
              <a:rPr lang="en-US" sz="2000" b="1" dirty="0" smtClean="0">
                <a:latin typeface="+mj-lt"/>
              </a:rPr>
              <a:t>call wrap</a:t>
            </a:r>
            <a:r>
              <a:rPr lang="en-US" sz="2000" dirty="0" smtClean="0">
                <a:latin typeface="+mj-lt"/>
              </a:rPr>
              <a:t>. It also shows the total number of calls on the filtered date and its average handling time.</a:t>
            </a:r>
            <a:endParaRPr lang="en-US" sz="2000" dirty="0">
              <a:latin typeface="+mj-lt"/>
            </a:endParaRPr>
          </a:p>
        </p:txBody>
      </p:sp>
      <p:sp>
        <p:nvSpPr>
          <p:cNvPr id="9" name="TextBox 8"/>
          <p:cNvSpPr txBox="1"/>
          <p:nvPr/>
        </p:nvSpPr>
        <p:spPr>
          <a:xfrm>
            <a:off x="8788400" y="4180344"/>
            <a:ext cx="2806700" cy="2677656"/>
          </a:xfrm>
          <a:prstGeom prst="rect">
            <a:avLst/>
          </a:prstGeom>
          <a:noFill/>
        </p:spPr>
        <p:txBody>
          <a:bodyPr wrap="square" rtlCol="0">
            <a:spAutoFit/>
          </a:bodyPr>
          <a:lstStyle/>
          <a:p>
            <a:r>
              <a:rPr lang="en-US" sz="1400" dirty="0" smtClean="0">
                <a:solidFill>
                  <a:srgbClr val="FF0000"/>
                </a:solidFill>
                <a:latin typeface="+mj-lt"/>
              </a:rPr>
              <a:t>Note: </a:t>
            </a:r>
          </a:p>
          <a:p>
            <a:pPr marL="285750" indent="-285750">
              <a:buFont typeface="Arial" panose="020B0604020202020204" pitchFamily="34" charset="0"/>
              <a:buChar char="•"/>
            </a:pPr>
            <a:r>
              <a:rPr lang="en-US" sz="1400" dirty="0" smtClean="0">
                <a:solidFill>
                  <a:srgbClr val="FF0000"/>
                </a:solidFill>
                <a:latin typeface="+mj-lt"/>
              </a:rPr>
              <a:t>It can be filtered by dates. This is per CES only.  They can’t be view the call transaction of other CES. </a:t>
            </a:r>
          </a:p>
          <a:p>
            <a:pPr marL="285750" indent="-285750">
              <a:buFont typeface="Arial" panose="020B0604020202020204" pitchFamily="34" charset="0"/>
              <a:buChar char="•"/>
            </a:pPr>
            <a:endParaRPr lang="en-US" sz="1400" dirty="0">
              <a:solidFill>
                <a:srgbClr val="FF0000"/>
              </a:solidFill>
              <a:latin typeface="+mj-lt"/>
            </a:endParaRPr>
          </a:p>
          <a:p>
            <a:pPr marL="285750" indent="-285750">
              <a:buFont typeface="Arial" panose="020B0604020202020204" pitchFamily="34" charset="0"/>
              <a:buChar char="•"/>
            </a:pPr>
            <a:r>
              <a:rPr lang="en-US" sz="1400" dirty="0" smtClean="0">
                <a:solidFill>
                  <a:srgbClr val="FF0000"/>
                </a:solidFill>
                <a:latin typeface="+mj-lt"/>
              </a:rPr>
              <a:t>Pie Graph is clickable in order to categorized the call type and call wrap into concern(e.g. Flights, Hotels, Experience packages and etc. )</a:t>
            </a:r>
          </a:p>
          <a:p>
            <a:endParaRPr lang="en-US" sz="1400" dirty="0">
              <a:solidFill>
                <a:srgbClr val="FF0000"/>
              </a:solidFill>
              <a:latin typeface="+mj-lt"/>
            </a:endParaRPr>
          </a:p>
          <a:p>
            <a:endParaRPr lang="en-US" sz="1400" dirty="0">
              <a:solidFill>
                <a:srgbClr val="FF0000"/>
              </a:solidFill>
              <a:latin typeface="+mj-lt"/>
            </a:endParaRPr>
          </a:p>
        </p:txBody>
      </p:sp>
      <p:pic>
        <p:nvPicPr>
          <p:cNvPr id="3" name="Picture 2"/>
          <p:cNvPicPr>
            <a:picLocks noChangeAspect="1"/>
          </p:cNvPicPr>
          <p:nvPr/>
        </p:nvPicPr>
        <p:blipFill>
          <a:blip r:embed="rId2"/>
          <a:stretch>
            <a:fillRect/>
          </a:stretch>
        </p:blipFill>
        <p:spPr>
          <a:xfrm>
            <a:off x="771525" y="1293812"/>
            <a:ext cx="7753350" cy="3762375"/>
          </a:xfrm>
          <a:prstGeom prst="rect">
            <a:avLst/>
          </a:prstGeom>
        </p:spPr>
      </p:pic>
    </p:spTree>
    <p:extLst>
      <p:ext uri="{BB962C8B-B14F-4D97-AF65-F5344CB8AC3E}">
        <p14:creationId xmlns:p14="http://schemas.microsoft.com/office/powerpoint/2010/main" val="29201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616696" cy="1015663"/>
          </a:xfrm>
          <a:prstGeom prst="rect">
            <a:avLst/>
          </a:prstGeom>
          <a:noFill/>
        </p:spPr>
        <p:txBody>
          <a:bodyPr wrap="none" rtlCol="0">
            <a:spAutoFit/>
          </a:bodyPr>
          <a:lstStyle/>
          <a:p>
            <a:r>
              <a:rPr lang="en-US" sz="6000" dirty="0" smtClean="0">
                <a:latin typeface="Impact" panose="020B0806030902050204" pitchFamily="34" charset="0"/>
              </a:rPr>
              <a:t>Dashboard</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8788400" y="1168400"/>
            <a:ext cx="2806700" cy="2246769"/>
          </a:xfrm>
          <a:prstGeom prst="rect">
            <a:avLst/>
          </a:prstGeom>
          <a:noFill/>
        </p:spPr>
        <p:txBody>
          <a:bodyPr wrap="square" rtlCol="0">
            <a:spAutoFit/>
          </a:bodyPr>
          <a:lstStyle/>
          <a:p>
            <a:r>
              <a:rPr lang="en-US" sz="2000" b="1" dirty="0" smtClean="0">
                <a:latin typeface="+mj-lt"/>
              </a:rPr>
              <a:t>Call History Tab</a:t>
            </a:r>
          </a:p>
          <a:p>
            <a:r>
              <a:rPr lang="en-US" sz="2000" dirty="0" smtClean="0">
                <a:latin typeface="+mj-lt"/>
              </a:rPr>
              <a:t>The data shown here are the transactions being shown by the graph of Call stats. It is also filtered between the dates selected. </a:t>
            </a:r>
            <a:endParaRPr lang="en-US" sz="2000" dirty="0">
              <a:latin typeface="+mj-lt"/>
            </a:endParaRPr>
          </a:p>
        </p:txBody>
      </p:sp>
      <p:pic>
        <p:nvPicPr>
          <p:cNvPr id="3" name="Picture 2"/>
          <p:cNvPicPr>
            <a:picLocks noChangeAspect="1"/>
          </p:cNvPicPr>
          <p:nvPr/>
        </p:nvPicPr>
        <p:blipFill rotWithShape="1">
          <a:blip r:embed="rId2"/>
          <a:srcRect t="8854" b="7118"/>
          <a:stretch/>
        </p:blipFill>
        <p:spPr>
          <a:xfrm>
            <a:off x="647700" y="1298048"/>
            <a:ext cx="7950200" cy="3755878"/>
          </a:xfrm>
          <a:prstGeom prst="rect">
            <a:avLst/>
          </a:prstGeom>
        </p:spPr>
      </p:pic>
    </p:spTree>
    <p:extLst>
      <p:ext uri="{BB962C8B-B14F-4D97-AF65-F5344CB8AC3E}">
        <p14:creationId xmlns:p14="http://schemas.microsoft.com/office/powerpoint/2010/main" val="4120183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3616696" cy="1015663"/>
          </a:xfrm>
          <a:prstGeom prst="rect">
            <a:avLst/>
          </a:prstGeom>
          <a:noFill/>
        </p:spPr>
        <p:txBody>
          <a:bodyPr wrap="none" rtlCol="0">
            <a:spAutoFit/>
          </a:bodyPr>
          <a:lstStyle/>
          <a:p>
            <a:r>
              <a:rPr lang="en-US" sz="6000" dirty="0" smtClean="0">
                <a:latin typeface="Impact" panose="020B0806030902050204" pitchFamily="34" charset="0"/>
              </a:rPr>
              <a:t>Dashboard</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788400" y="1168400"/>
            <a:ext cx="2806700" cy="2554545"/>
          </a:xfrm>
          <a:prstGeom prst="rect">
            <a:avLst/>
          </a:prstGeom>
          <a:noFill/>
          <a:ln>
            <a:noFill/>
          </a:ln>
        </p:spPr>
        <p:txBody>
          <a:bodyPr wrap="square" rtlCol="0">
            <a:spAutoFit/>
          </a:bodyPr>
          <a:lstStyle/>
          <a:p>
            <a:r>
              <a:rPr lang="en-US" sz="2000" b="1" dirty="0" smtClean="0">
                <a:latin typeface="+mj-lt"/>
              </a:rPr>
              <a:t>Call Button</a:t>
            </a:r>
          </a:p>
          <a:p>
            <a:r>
              <a:rPr lang="en-US" sz="2000" dirty="0" smtClean="0">
                <a:latin typeface="+mj-lt"/>
              </a:rPr>
              <a:t>Click this button when there is a customer calling. This button will let the CES to go the form of CRM in order to select and type the information during the call session</a:t>
            </a:r>
          </a:p>
        </p:txBody>
      </p:sp>
      <p:pic>
        <p:nvPicPr>
          <p:cNvPr id="10" name="Picture 9"/>
          <p:cNvPicPr>
            <a:picLocks noChangeAspect="1"/>
          </p:cNvPicPr>
          <p:nvPr/>
        </p:nvPicPr>
        <p:blipFill>
          <a:blip r:embed="rId2"/>
          <a:stretch>
            <a:fillRect/>
          </a:stretch>
        </p:blipFill>
        <p:spPr>
          <a:xfrm>
            <a:off x="721096" y="1168400"/>
            <a:ext cx="7753350" cy="3762375"/>
          </a:xfrm>
          <a:prstGeom prst="rect">
            <a:avLst/>
          </a:prstGeom>
        </p:spPr>
      </p:pic>
      <p:sp>
        <p:nvSpPr>
          <p:cNvPr id="3" name="Rectangle 2"/>
          <p:cNvSpPr/>
          <p:nvPr/>
        </p:nvSpPr>
        <p:spPr>
          <a:xfrm>
            <a:off x="762000" y="1688123"/>
            <a:ext cx="574431" cy="6232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749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1418978" cy="1015663"/>
          </a:xfrm>
          <a:prstGeom prst="rect">
            <a:avLst/>
          </a:prstGeom>
          <a:noFill/>
        </p:spPr>
        <p:txBody>
          <a:bodyPr wrap="none" rtlCol="0">
            <a:spAutoFit/>
          </a:bodyPr>
          <a:lstStyle/>
          <a:p>
            <a:r>
              <a:rPr lang="en-US" sz="6000" dirty="0" smtClean="0">
                <a:latin typeface="Impact" panose="020B0806030902050204" pitchFamily="34" charset="0"/>
              </a:rPr>
              <a:t>Call</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788400" y="1168400"/>
            <a:ext cx="2806700" cy="3785652"/>
          </a:xfrm>
          <a:prstGeom prst="rect">
            <a:avLst/>
          </a:prstGeom>
          <a:noFill/>
          <a:ln>
            <a:noFill/>
          </a:ln>
        </p:spPr>
        <p:txBody>
          <a:bodyPr wrap="square" rtlCol="0">
            <a:spAutoFit/>
          </a:bodyPr>
          <a:lstStyle/>
          <a:p>
            <a:r>
              <a:rPr lang="en-US" sz="2000" b="1" dirty="0" smtClean="0">
                <a:latin typeface="+mj-lt"/>
              </a:rPr>
              <a:t>Call </a:t>
            </a:r>
          </a:p>
          <a:p>
            <a:r>
              <a:rPr lang="en-US" sz="2000" dirty="0" smtClean="0">
                <a:latin typeface="+mj-lt"/>
              </a:rPr>
              <a:t>In this web screen, CES will be able to search for the customer who booked and are registered/pre-registered on the </a:t>
            </a:r>
            <a:r>
              <a:rPr lang="en-US" sz="2000" dirty="0" err="1" smtClean="0">
                <a:latin typeface="+mj-lt"/>
              </a:rPr>
              <a:t>tripmoba</a:t>
            </a:r>
            <a:r>
              <a:rPr lang="en-US" sz="2000" dirty="0" smtClean="0">
                <a:latin typeface="+mj-lt"/>
              </a:rPr>
              <a:t> website. The CES will be able to search for name, email, code locator or transaction id.</a:t>
            </a:r>
            <a:endParaRPr lang="en-US" sz="2000" dirty="0">
              <a:latin typeface="+mj-lt"/>
            </a:endParaRPr>
          </a:p>
          <a:p>
            <a:endParaRPr lang="en-US" sz="2000" dirty="0" smtClean="0">
              <a:latin typeface="+mj-lt"/>
            </a:endParaRPr>
          </a:p>
        </p:txBody>
      </p:sp>
      <p:pic>
        <p:nvPicPr>
          <p:cNvPr id="3" name="Picture 2"/>
          <p:cNvPicPr>
            <a:picLocks noChangeAspect="1"/>
          </p:cNvPicPr>
          <p:nvPr/>
        </p:nvPicPr>
        <p:blipFill rotWithShape="1">
          <a:blip r:embed="rId2"/>
          <a:srcRect t="8702" b="6105"/>
          <a:stretch/>
        </p:blipFill>
        <p:spPr>
          <a:xfrm>
            <a:off x="647701" y="1308295"/>
            <a:ext cx="8018156" cy="3840480"/>
          </a:xfrm>
          <a:prstGeom prst="rect">
            <a:avLst/>
          </a:prstGeom>
        </p:spPr>
      </p:pic>
    </p:spTree>
    <p:extLst>
      <p:ext uri="{BB962C8B-B14F-4D97-AF65-F5344CB8AC3E}">
        <p14:creationId xmlns:p14="http://schemas.microsoft.com/office/powerpoint/2010/main" val="131273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1418978" cy="1015663"/>
          </a:xfrm>
          <a:prstGeom prst="rect">
            <a:avLst/>
          </a:prstGeom>
          <a:noFill/>
        </p:spPr>
        <p:txBody>
          <a:bodyPr wrap="none" rtlCol="0">
            <a:spAutoFit/>
          </a:bodyPr>
          <a:lstStyle/>
          <a:p>
            <a:r>
              <a:rPr lang="en-US" sz="6000" dirty="0" smtClean="0">
                <a:latin typeface="Impact" panose="020B0806030902050204" pitchFamily="34" charset="0"/>
              </a:rPr>
              <a:t>Call</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991600" y="1137791"/>
            <a:ext cx="2806700" cy="2246769"/>
          </a:xfrm>
          <a:prstGeom prst="rect">
            <a:avLst/>
          </a:prstGeom>
          <a:noFill/>
          <a:ln>
            <a:noFill/>
          </a:ln>
        </p:spPr>
        <p:txBody>
          <a:bodyPr wrap="square" rtlCol="0">
            <a:spAutoFit/>
          </a:bodyPr>
          <a:lstStyle/>
          <a:p>
            <a:r>
              <a:rPr lang="en-US" sz="2000" b="1" dirty="0" smtClean="0">
                <a:latin typeface="+mj-lt"/>
              </a:rPr>
              <a:t>Proceed call without user </a:t>
            </a:r>
          </a:p>
          <a:p>
            <a:r>
              <a:rPr lang="en-US" sz="2000" dirty="0" smtClean="0">
                <a:latin typeface="+mj-lt"/>
              </a:rPr>
              <a:t>This link will be clicked, if there is no user found on the table or if the caller is not registered/pre-registered on our website.</a:t>
            </a:r>
            <a:endParaRPr lang="en-US" sz="2000" dirty="0">
              <a:latin typeface="+mj-lt"/>
            </a:endParaRPr>
          </a:p>
        </p:txBody>
      </p:sp>
      <p:sp>
        <p:nvSpPr>
          <p:cNvPr id="6" name="TextBox 5"/>
          <p:cNvSpPr txBox="1"/>
          <p:nvPr/>
        </p:nvSpPr>
        <p:spPr>
          <a:xfrm>
            <a:off x="8991600" y="3384560"/>
            <a:ext cx="2806700" cy="1015663"/>
          </a:xfrm>
          <a:prstGeom prst="rect">
            <a:avLst/>
          </a:prstGeom>
          <a:noFill/>
          <a:ln>
            <a:noFill/>
          </a:ln>
        </p:spPr>
        <p:txBody>
          <a:bodyPr wrap="square" rtlCol="0">
            <a:spAutoFit/>
          </a:bodyPr>
          <a:lstStyle/>
          <a:p>
            <a:r>
              <a:rPr lang="en-US" sz="2000" b="1" dirty="0" smtClean="0">
                <a:latin typeface="+mj-lt"/>
              </a:rPr>
              <a:t>Cancel Search</a:t>
            </a:r>
          </a:p>
          <a:p>
            <a:r>
              <a:rPr lang="en-US" sz="2000" dirty="0" smtClean="0">
                <a:latin typeface="+mj-lt"/>
              </a:rPr>
              <a:t>To cancel the call, click this button. </a:t>
            </a:r>
          </a:p>
        </p:txBody>
      </p:sp>
      <p:pic>
        <p:nvPicPr>
          <p:cNvPr id="3" name="Picture 2"/>
          <p:cNvPicPr>
            <a:picLocks noChangeAspect="1"/>
          </p:cNvPicPr>
          <p:nvPr/>
        </p:nvPicPr>
        <p:blipFill rotWithShape="1">
          <a:blip r:embed="rId2"/>
          <a:srcRect t="8510" b="21875"/>
          <a:stretch/>
        </p:blipFill>
        <p:spPr>
          <a:xfrm>
            <a:off x="585568" y="1320180"/>
            <a:ext cx="8192867" cy="3206652"/>
          </a:xfrm>
          <a:prstGeom prst="rect">
            <a:avLst/>
          </a:prstGeom>
        </p:spPr>
      </p:pic>
    </p:spTree>
    <p:extLst>
      <p:ext uri="{BB962C8B-B14F-4D97-AF65-F5344CB8AC3E}">
        <p14:creationId xmlns:p14="http://schemas.microsoft.com/office/powerpoint/2010/main" val="3591781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1418978" cy="1015663"/>
          </a:xfrm>
          <a:prstGeom prst="rect">
            <a:avLst/>
          </a:prstGeom>
          <a:noFill/>
        </p:spPr>
        <p:txBody>
          <a:bodyPr wrap="none" rtlCol="0">
            <a:spAutoFit/>
          </a:bodyPr>
          <a:lstStyle/>
          <a:p>
            <a:r>
              <a:rPr lang="en-US" sz="6000" dirty="0" smtClean="0">
                <a:latin typeface="Impact" panose="020B0806030902050204" pitchFamily="34" charset="0"/>
              </a:rPr>
              <a:t>Call</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788400" y="1168400"/>
            <a:ext cx="2806700" cy="2862322"/>
          </a:xfrm>
          <a:prstGeom prst="rect">
            <a:avLst/>
          </a:prstGeom>
          <a:noFill/>
          <a:ln>
            <a:noFill/>
          </a:ln>
        </p:spPr>
        <p:txBody>
          <a:bodyPr wrap="square" rtlCol="0">
            <a:spAutoFit/>
          </a:bodyPr>
          <a:lstStyle/>
          <a:p>
            <a:r>
              <a:rPr lang="en-US" sz="2000" b="1" dirty="0" smtClean="0">
                <a:latin typeface="+mj-lt"/>
              </a:rPr>
              <a:t>Select User</a:t>
            </a:r>
          </a:p>
          <a:p>
            <a:r>
              <a:rPr lang="en-US" sz="2000" dirty="0" smtClean="0">
                <a:latin typeface="+mj-lt"/>
              </a:rPr>
              <a:t>This link exists when the email used is register/pre-register in our </a:t>
            </a:r>
            <a:r>
              <a:rPr lang="en-US" sz="2000" dirty="0" err="1" smtClean="0">
                <a:latin typeface="+mj-lt"/>
              </a:rPr>
              <a:t>tripmoba</a:t>
            </a:r>
            <a:r>
              <a:rPr lang="en-US" sz="2000" dirty="0" smtClean="0">
                <a:latin typeface="+mj-lt"/>
              </a:rPr>
              <a:t> site.</a:t>
            </a:r>
          </a:p>
          <a:p>
            <a:endParaRPr lang="en-US" sz="2000" dirty="0">
              <a:latin typeface="+mj-lt"/>
            </a:endParaRPr>
          </a:p>
          <a:p>
            <a:r>
              <a:rPr lang="en-US" sz="2000" dirty="0" smtClean="0">
                <a:latin typeface="+mj-lt"/>
              </a:rPr>
              <a:t>This link help the CES to select, who is the caller or customer on the line.</a:t>
            </a:r>
          </a:p>
        </p:txBody>
      </p:sp>
      <p:pic>
        <p:nvPicPr>
          <p:cNvPr id="6" name="Picture 5"/>
          <p:cNvPicPr>
            <a:picLocks noChangeAspect="1"/>
          </p:cNvPicPr>
          <p:nvPr/>
        </p:nvPicPr>
        <p:blipFill rotWithShape="1">
          <a:blip r:embed="rId2"/>
          <a:srcRect t="8510" b="21875"/>
          <a:stretch/>
        </p:blipFill>
        <p:spPr>
          <a:xfrm>
            <a:off x="571500" y="1168400"/>
            <a:ext cx="8192867" cy="3206652"/>
          </a:xfrm>
          <a:prstGeom prst="rect">
            <a:avLst/>
          </a:prstGeom>
        </p:spPr>
      </p:pic>
    </p:spTree>
    <p:extLst>
      <p:ext uri="{BB962C8B-B14F-4D97-AF65-F5344CB8AC3E}">
        <p14:creationId xmlns:p14="http://schemas.microsoft.com/office/powerpoint/2010/main" val="323760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114300"/>
            <a:ext cx="1418978" cy="1015663"/>
          </a:xfrm>
          <a:prstGeom prst="rect">
            <a:avLst/>
          </a:prstGeom>
          <a:noFill/>
        </p:spPr>
        <p:txBody>
          <a:bodyPr wrap="none" rtlCol="0">
            <a:spAutoFit/>
          </a:bodyPr>
          <a:lstStyle/>
          <a:p>
            <a:r>
              <a:rPr lang="en-US" sz="6000" dirty="0" smtClean="0">
                <a:latin typeface="Impact" panose="020B0806030902050204" pitchFamily="34" charset="0"/>
              </a:rPr>
              <a:t>Call</a:t>
            </a:r>
            <a:endParaRPr lang="en-US" sz="6000" dirty="0">
              <a:latin typeface="Impact" panose="020B0806030902050204" pitchFamily="34" charset="0"/>
            </a:endParaRPr>
          </a:p>
        </p:txBody>
      </p:sp>
      <p:cxnSp>
        <p:nvCxnSpPr>
          <p:cNvPr id="7" name="Straight Connector 6"/>
          <p:cNvCxnSpPr/>
          <p:nvPr/>
        </p:nvCxnSpPr>
        <p:spPr>
          <a:xfrm flipV="1">
            <a:off x="647700" y="952500"/>
            <a:ext cx="111506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788400" y="1168400"/>
            <a:ext cx="2806700" cy="3170099"/>
          </a:xfrm>
          <a:prstGeom prst="rect">
            <a:avLst/>
          </a:prstGeom>
          <a:noFill/>
          <a:ln>
            <a:noFill/>
          </a:ln>
        </p:spPr>
        <p:txBody>
          <a:bodyPr wrap="square" rtlCol="0">
            <a:spAutoFit/>
          </a:bodyPr>
          <a:lstStyle/>
          <a:p>
            <a:r>
              <a:rPr lang="en-US" sz="2000" b="1" dirty="0" smtClean="0">
                <a:latin typeface="+mj-lt"/>
              </a:rPr>
              <a:t>Proceed</a:t>
            </a:r>
          </a:p>
          <a:p>
            <a:r>
              <a:rPr lang="en-US" sz="2000" dirty="0" smtClean="0">
                <a:latin typeface="+mj-lt"/>
              </a:rPr>
              <a:t>This link exists when the email used in booking to our site is not yet registered/pre-registered to our </a:t>
            </a:r>
            <a:r>
              <a:rPr lang="en-US" sz="2000" dirty="0" err="1" smtClean="0">
                <a:latin typeface="+mj-lt"/>
              </a:rPr>
              <a:t>tripmoba</a:t>
            </a:r>
            <a:r>
              <a:rPr lang="en-US" sz="2000" dirty="0" smtClean="0">
                <a:latin typeface="+mj-lt"/>
              </a:rPr>
              <a:t> site.</a:t>
            </a:r>
          </a:p>
          <a:p>
            <a:endParaRPr lang="en-US" sz="2000" dirty="0">
              <a:latin typeface="+mj-lt"/>
            </a:endParaRPr>
          </a:p>
          <a:p>
            <a:r>
              <a:rPr lang="en-US" sz="2000" dirty="0" smtClean="0">
                <a:latin typeface="+mj-lt"/>
              </a:rPr>
              <a:t>This link also helps the CES to select who is the customer calling. </a:t>
            </a:r>
          </a:p>
        </p:txBody>
      </p:sp>
      <p:pic>
        <p:nvPicPr>
          <p:cNvPr id="5" name="Picture 4"/>
          <p:cNvPicPr>
            <a:picLocks noChangeAspect="1"/>
          </p:cNvPicPr>
          <p:nvPr/>
        </p:nvPicPr>
        <p:blipFill rotWithShape="1">
          <a:blip r:embed="rId2"/>
          <a:srcRect l="-216" t="8462" r="216" b="4951"/>
          <a:stretch/>
        </p:blipFill>
        <p:spPr>
          <a:xfrm>
            <a:off x="647699" y="1226245"/>
            <a:ext cx="7942003" cy="3866260"/>
          </a:xfrm>
          <a:prstGeom prst="rect">
            <a:avLst/>
          </a:prstGeom>
        </p:spPr>
      </p:pic>
      <p:sp>
        <p:nvSpPr>
          <p:cNvPr id="9" name="TextBox 8"/>
          <p:cNvSpPr txBox="1"/>
          <p:nvPr/>
        </p:nvSpPr>
        <p:spPr>
          <a:xfrm>
            <a:off x="8788400" y="4338499"/>
            <a:ext cx="2806700" cy="2554545"/>
          </a:xfrm>
          <a:prstGeom prst="rect">
            <a:avLst/>
          </a:prstGeom>
          <a:noFill/>
          <a:ln>
            <a:noFill/>
          </a:ln>
        </p:spPr>
        <p:txBody>
          <a:bodyPr wrap="square" rtlCol="0">
            <a:spAutoFit/>
          </a:bodyPr>
          <a:lstStyle/>
          <a:p>
            <a:r>
              <a:rPr lang="en-US" sz="2000" b="1" dirty="0" smtClean="0">
                <a:solidFill>
                  <a:srgbClr val="FF0000"/>
                </a:solidFill>
                <a:latin typeface="+mj-lt"/>
              </a:rPr>
              <a:t>Note:</a:t>
            </a:r>
          </a:p>
          <a:p>
            <a:r>
              <a:rPr lang="en-US" sz="2000" dirty="0" smtClean="0">
                <a:solidFill>
                  <a:srgbClr val="FF0000"/>
                </a:solidFill>
                <a:latin typeface="+mj-lt"/>
              </a:rPr>
              <a:t>If the CES search for the Transaction Id or Code locator the table will display the passenger/s on that specific Transaction Id or Code Locator</a:t>
            </a:r>
            <a:endParaRPr lang="en-US" dirty="0">
              <a:solidFill>
                <a:srgbClr val="FF0000"/>
              </a:solidFill>
            </a:endParaRPr>
          </a:p>
        </p:txBody>
      </p:sp>
    </p:spTree>
    <p:extLst>
      <p:ext uri="{BB962C8B-B14F-4D97-AF65-F5344CB8AC3E}">
        <p14:creationId xmlns:p14="http://schemas.microsoft.com/office/powerpoint/2010/main" val="3176977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892</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33</cp:revision>
  <dcterms:created xsi:type="dcterms:W3CDTF">2016-11-10T06:17:27Z</dcterms:created>
  <dcterms:modified xsi:type="dcterms:W3CDTF">2016-12-15T06:59:16Z</dcterms:modified>
</cp:coreProperties>
</file>